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47"/>
  </p:notesMasterIdLst>
  <p:sldIdLst>
    <p:sldId id="256" r:id="rId3"/>
    <p:sldId id="257" r:id="rId4"/>
    <p:sldId id="293" r:id="rId5"/>
    <p:sldId id="294" r:id="rId6"/>
    <p:sldId id="297" r:id="rId7"/>
    <p:sldId id="298" r:id="rId8"/>
    <p:sldId id="299" r:id="rId9"/>
    <p:sldId id="30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5" r:id="rId24"/>
    <p:sldId id="296" r:id="rId25"/>
    <p:sldId id="273" r:id="rId26"/>
    <p:sldId id="274" r:id="rId27"/>
    <p:sldId id="275" r:id="rId28"/>
    <p:sldId id="276" r:id="rId29"/>
    <p:sldId id="301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E7A"/>
    <a:srgbClr val="C3261F"/>
    <a:srgbClr val="77AA38"/>
    <a:srgbClr val="FFFFFF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590" autoAdjust="0"/>
  </p:normalViewPr>
  <p:slideViewPr>
    <p:cSldViewPr snapToObjects="1">
      <p:cViewPr varScale="1">
        <p:scale>
          <a:sx n="92" d="100"/>
          <a:sy n="92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769D-6ADF-094A-BDA7-7A1B7E6B4627}" type="datetimeFigureOut">
              <a:rPr lang="en-US" smtClean="0"/>
              <a:t>15.3.2012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A8C1B-9D55-9B4F-ABCD-6815C4CF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F7F74-0D6B-3A41-A622-F0A04BFE944E}" type="slidenum">
              <a:rPr lang="fi-FI">
                <a:latin typeface="Trebuchet MS" charset="0"/>
              </a:rPr>
              <a:pPr/>
              <a:t>13</a:t>
            </a:fld>
            <a:endParaRPr lang="fi-FI">
              <a:latin typeface="Trebuchet M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F7F74-0D6B-3A41-A622-F0A04BFE944E}" type="slidenum">
              <a:rPr lang="fi-FI">
                <a:latin typeface="Trebuchet MS" charset="0"/>
              </a:rPr>
              <a:pPr/>
              <a:t>14</a:t>
            </a:fld>
            <a:endParaRPr lang="fi-FI">
              <a:latin typeface="Trebuchet M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F7F74-0D6B-3A41-A622-F0A04BFE944E}" type="slidenum">
              <a:rPr lang="fi-FI">
                <a:latin typeface="Trebuchet MS" charset="0"/>
              </a:rPr>
              <a:pPr/>
              <a:t>15</a:t>
            </a:fld>
            <a:endParaRPr lang="fi-FI">
              <a:latin typeface="Trebuchet M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F7F74-0D6B-3A41-A622-F0A04BFE944E}" type="slidenum">
              <a:rPr lang="fi-FI">
                <a:latin typeface="Trebuchet MS" charset="0"/>
              </a:rPr>
              <a:pPr/>
              <a:t>16</a:t>
            </a:fld>
            <a:endParaRPr lang="fi-FI">
              <a:latin typeface="Trebuchet M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F7F74-0D6B-3A41-A622-F0A04BFE944E}" type="slidenum">
              <a:rPr lang="fi-FI">
                <a:latin typeface="Trebuchet MS" charset="0"/>
              </a:rPr>
              <a:pPr/>
              <a:t>17</a:t>
            </a:fld>
            <a:endParaRPr lang="fi-FI">
              <a:latin typeface="Trebuchet M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4104456" cy="1959511"/>
          </a:xfrm>
        </p:spPr>
        <p:txBody>
          <a:bodyPr wrap="square" anchor="t" anchorCtr="0">
            <a:spAutoFit/>
          </a:bodyPr>
          <a:lstStyle>
            <a:lvl1pPr>
              <a:lnSpc>
                <a:spcPts val="4800"/>
              </a:lnSpc>
              <a:defRPr sz="4800" b="1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00054"/>
            <a:ext cx="4104456" cy="926749"/>
          </a:xfrm>
        </p:spPr>
        <p:txBody>
          <a:bodyPr wrap="square" lIns="0">
            <a:spAutoFit/>
          </a:bodyPr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31024" cy="1143000"/>
          </a:xfrm>
        </p:spPr>
        <p:txBody>
          <a:bodyPr vert="horz" lIns="0" tIns="45720" rIns="91440" bIns="45720" rtlCol="0" anchor="b" anchorCtr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fi-FI" dirty="0">
                <a:solidFill>
                  <a:schemeClr val="tx1"/>
                </a:solidFill>
              </a:defRPr>
            </a:lvl1pPr>
            <a:lvl2pPr>
              <a:defRPr lang="fi-FI" dirty="0">
                <a:solidFill>
                  <a:schemeClr val="tx1"/>
                </a:solidFill>
              </a:defRPr>
            </a:lvl2pPr>
            <a:lvl3pPr>
              <a:defRPr lang="fi-FI" dirty="0">
                <a:solidFill>
                  <a:schemeClr val="tx1"/>
                </a:solidFill>
              </a:defRPr>
            </a:lvl3pPr>
            <a:lvl4pPr>
              <a:defRPr lang="fi-FI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pic>
        <p:nvPicPr>
          <p:cNvPr id="7" name="Picture 6" descr="Exove_Logo_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56" y="878717"/>
            <a:ext cx="1785600" cy="3868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432478"/>
            <a:ext cx="8229600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2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208912" cy="1362075"/>
          </a:xfrm>
        </p:spPr>
        <p:txBody>
          <a:bodyPr vert="horz" wrap="square" lIns="0" tIns="45720" rIns="91440" bIns="45720" rtlCol="0" anchor="t" anchorCtr="0">
            <a:spAutoFit/>
          </a:bodyPr>
          <a:lstStyle>
            <a:lvl1pPr>
              <a:defRPr lang="en-US" sz="4800" cap="all"/>
            </a:lvl1pPr>
          </a:lstStyle>
          <a:p>
            <a:pPr lvl="0">
              <a:lnSpc>
                <a:spcPts val="4800"/>
              </a:lnSpc>
            </a:pPr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789040"/>
            <a:ext cx="8208912" cy="584776"/>
          </a:xfrm>
        </p:spPr>
        <p:txBody>
          <a:bodyPr vert="horz" wrap="square" lIns="0" tIns="45720" rIns="91440" bIns="45720" rtlCol="0" anchor="b" anchorCtr="0">
            <a:spAutoFit/>
          </a:bodyPr>
          <a:lstStyle>
            <a:lvl1pPr marL="342900" indent="-342900">
              <a:buNone/>
              <a:defRPr lang="fi-FI"/>
            </a:lvl1pPr>
          </a:lstStyle>
          <a:p>
            <a:pPr marL="0" lvl="0" indent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d Title Only">
    <p:bg>
      <p:bgPr>
        <a:solidFill>
          <a:srgbClr val="C32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 Title Only">
    <p:bg>
      <p:bgPr>
        <a:solidFill>
          <a:srgbClr val="77A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Title Only">
    <p:bg>
      <p:bgPr>
        <a:solidFill>
          <a:srgbClr val="262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3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pic>
        <p:nvPicPr>
          <p:cNvPr id="3" name="Picture 2" descr="Exove_Logo_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56" y="878717"/>
            <a:ext cx="1785600" cy="38688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457200" y="1432478"/>
            <a:ext cx="8229600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06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">
    <p:bg>
      <p:bgPr>
        <a:solidFill>
          <a:srgbClr val="C32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4104456" cy="1959511"/>
          </a:xfrm>
        </p:spPr>
        <p:txBody>
          <a:bodyPr wrap="square" anchor="t" anchorCtr="0">
            <a:spAutoFit/>
          </a:bodyPr>
          <a:lstStyle>
            <a:lvl1pPr>
              <a:lnSpc>
                <a:spcPts val="4800"/>
              </a:lnSpc>
              <a:defRPr sz="4800" b="1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00054"/>
            <a:ext cx="4104456" cy="926749"/>
          </a:xfrm>
        </p:spPr>
        <p:txBody>
          <a:bodyPr wrap="square" lIns="0">
            <a:spAutoFit/>
          </a:bodyPr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 Blank">
    <p:bg>
      <p:bgPr>
        <a:solidFill>
          <a:srgbClr val="C32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005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Blank">
    <p:bg>
      <p:bgPr>
        <a:solidFill>
          <a:srgbClr val="77A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005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Blank">
    <p:bg>
      <p:bgPr>
        <a:solidFill>
          <a:srgbClr val="262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005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ove_Logo_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56" y="878717"/>
            <a:ext cx="1785600" cy="38688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57200" y="1432478"/>
            <a:ext cx="8229600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72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613506"/>
            <a:ext cx="4248472" cy="2015653"/>
          </a:xfrm>
        </p:spPr>
        <p:txBody>
          <a:bodyPr wrap="square" anchor="t" anchorCtr="0">
            <a:spAutoFit/>
          </a:bodyPr>
          <a:lstStyle>
            <a:lvl1pPr>
              <a:lnSpc>
                <a:spcPts val="4799"/>
              </a:lnSpc>
              <a:defRPr sz="48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4800055"/>
            <a:ext cx="4248472" cy="1105867"/>
          </a:xfrm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2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">
    <p:bg>
      <p:bgPr>
        <a:solidFill>
          <a:srgbClr val="C32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613506"/>
            <a:ext cx="4248472" cy="2015653"/>
          </a:xfrm>
        </p:spPr>
        <p:txBody>
          <a:bodyPr wrap="square" anchor="t" anchorCtr="0">
            <a:spAutoFit/>
          </a:bodyPr>
          <a:lstStyle>
            <a:lvl1pPr>
              <a:lnSpc>
                <a:spcPts val="4799"/>
              </a:lnSpc>
              <a:defRPr sz="48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4800055"/>
            <a:ext cx="4248472" cy="1105867"/>
          </a:xfrm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en Title Slide">
    <p:bg>
      <p:bgPr>
        <a:solidFill>
          <a:srgbClr val="77A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4104456" cy="1959511"/>
          </a:xfrm>
        </p:spPr>
        <p:txBody>
          <a:bodyPr wrap="square" anchor="t" anchorCtr="0">
            <a:spAutoFit/>
          </a:bodyPr>
          <a:lstStyle>
            <a:lvl1pPr>
              <a:lnSpc>
                <a:spcPts val="4800"/>
              </a:lnSpc>
              <a:defRPr sz="48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00054"/>
            <a:ext cx="4104456" cy="926749"/>
          </a:xfrm>
        </p:spPr>
        <p:txBody>
          <a:bodyPr wrap="square" lIns="0">
            <a:spAutoFit/>
          </a:bodyPr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09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en Title Slide">
    <p:bg>
      <p:bgPr>
        <a:solidFill>
          <a:srgbClr val="77A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613506"/>
            <a:ext cx="4248472" cy="2015653"/>
          </a:xfrm>
        </p:spPr>
        <p:txBody>
          <a:bodyPr wrap="square" anchor="t" anchorCtr="0">
            <a:spAutoFit/>
          </a:bodyPr>
          <a:lstStyle>
            <a:lvl1pPr>
              <a:lnSpc>
                <a:spcPts val="4799"/>
              </a:lnSpc>
              <a:defRPr sz="48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4800055"/>
            <a:ext cx="4248472" cy="1105867"/>
          </a:xfrm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4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bg>
      <p:bgPr>
        <a:solidFill>
          <a:srgbClr val="262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613506"/>
            <a:ext cx="4248472" cy="2015653"/>
          </a:xfrm>
        </p:spPr>
        <p:txBody>
          <a:bodyPr wrap="square" anchor="t" anchorCtr="0">
            <a:spAutoFit/>
          </a:bodyPr>
          <a:lstStyle>
            <a:lvl1pPr>
              <a:lnSpc>
                <a:spcPts val="4799"/>
              </a:lnSpc>
              <a:defRPr sz="48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4800055"/>
            <a:ext cx="4248472" cy="1105867"/>
          </a:xfrm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8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6192688" cy="1143000"/>
          </a:xfrm>
        </p:spPr>
        <p:txBody>
          <a:bodyPr vert="horz" lIns="91426" tIns="45713" rIns="91426" bIns="45713" rtlCol="0" anchor="b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26" tIns="45713" rIns="91426" bIns="45713" rtlCol="0">
            <a:normAutofit/>
          </a:bodyPr>
          <a:lstStyle>
            <a:lvl1pPr>
              <a:defRPr lang="fi-FI" dirty="0"/>
            </a:lvl1pPr>
            <a:lvl2pPr>
              <a:defRPr lang="fi-FI" dirty="0"/>
            </a:lvl2pPr>
            <a:lvl3pPr>
              <a:defRPr lang="fi-FI" dirty="0"/>
            </a:lvl3pPr>
            <a:lvl4pPr>
              <a:defRPr lang="fi-FI" dirty="0"/>
            </a:lvl4pPr>
            <a:lvl5pPr>
              <a:defRPr lang="en-US" dirty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3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 Title and Content">
    <p:bg>
      <p:bgPr>
        <a:solidFill>
          <a:srgbClr val="C32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6192688" cy="1143000"/>
          </a:xfrm>
        </p:spPr>
        <p:txBody>
          <a:bodyPr vert="horz" lIns="91426" tIns="45713" rIns="91426" bIns="45713" rtlCol="0" anchor="b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26" tIns="45713" rIns="91426" bIns="45713" rtlCol="0">
            <a:normAutofit/>
          </a:bodyPr>
          <a:lstStyle>
            <a:lvl1pPr>
              <a:defRPr lang="fi-FI" dirty="0"/>
            </a:lvl1pPr>
            <a:lvl2pPr>
              <a:defRPr lang="fi-FI" dirty="0"/>
            </a:lvl2pPr>
            <a:lvl3pPr>
              <a:defRPr lang="fi-FI" dirty="0"/>
            </a:lvl3pPr>
            <a:lvl4pPr>
              <a:defRPr lang="fi-FI" dirty="0"/>
            </a:lvl4pPr>
            <a:lvl5pPr>
              <a:defRPr lang="en-US" dirty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69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">
    <p:bg>
      <p:bgPr>
        <a:solidFill>
          <a:srgbClr val="77A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6192688" cy="1143000"/>
          </a:xfrm>
        </p:spPr>
        <p:txBody>
          <a:bodyPr vert="horz" lIns="91426" tIns="45713" rIns="91426" bIns="45713" rtlCol="0" anchor="b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26" tIns="45713" rIns="91426" bIns="45713" rtlCol="0">
            <a:normAutofit/>
          </a:bodyPr>
          <a:lstStyle>
            <a:lvl1pPr>
              <a:defRPr lang="fi-FI" dirty="0"/>
            </a:lvl1pPr>
            <a:lvl2pPr>
              <a:defRPr lang="fi-FI" dirty="0"/>
            </a:lvl2pPr>
            <a:lvl3pPr>
              <a:defRPr lang="fi-FI" dirty="0"/>
            </a:lvl3pPr>
            <a:lvl4pPr>
              <a:defRPr lang="fi-FI" dirty="0"/>
            </a:lvl4pPr>
            <a:lvl5pPr>
              <a:defRPr lang="en-US" dirty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01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bg>
      <p:bgPr>
        <a:solidFill>
          <a:srgbClr val="262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6192688" cy="1143000"/>
          </a:xfrm>
        </p:spPr>
        <p:txBody>
          <a:bodyPr vert="horz" lIns="91426" tIns="45713" rIns="91426" bIns="45713" rtlCol="0" anchor="b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26" tIns="45713" rIns="91426" bIns="45713" rtlCol="0">
            <a:normAutofit/>
          </a:bodyPr>
          <a:lstStyle>
            <a:lvl1pPr>
              <a:defRPr lang="fi-FI" dirty="0"/>
            </a:lvl1pPr>
            <a:lvl2pPr>
              <a:defRPr lang="fi-FI" dirty="0"/>
            </a:lvl2pPr>
            <a:lvl3pPr>
              <a:defRPr lang="fi-FI" dirty="0"/>
            </a:lvl3pPr>
            <a:lvl4pPr>
              <a:defRPr lang="fi-FI" dirty="0"/>
            </a:lvl4pPr>
            <a:lvl5pPr>
              <a:defRPr lang="en-US" dirty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6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4406901"/>
            <a:ext cx="8424936" cy="1382371"/>
          </a:xfrm>
        </p:spPr>
        <p:txBody>
          <a:bodyPr vert="horz" wrap="square" lIns="91426" tIns="45713" rIns="91426" bIns="45713" rtlCol="0" anchor="t" anchorCtr="0">
            <a:spAutoFit/>
          </a:bodyPr>
          <a:lstStyle>
            <a:lvl1pPr>
              <a:defRPr lang="en-US" sz="4800" cap="all"/>
            </a:lvl1pPr>
          </a:lstStyle>
          <a:p>
            <a:pPr lvl="0">
              <a:lnSpc>
                <a:spcPts val="4799"/>
              </a:lnSpc>
            </a:pPr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3773386"/>
            <a:ext cx="8424936" cy="600431"/>
          </a:xfrm>
        </p:spPr>
        <p:txBody>
          <a:bodyPr vert="horz" wrap="square" lIns="91426" tIns="45713" rIns="91426" bIns="45713" rtlCol="0" anchor="b" anchorCtr="0">
            <a:spAutoFit/>
          </a:bodyPr>
          <a:lstStyle>
            <a:lvl1pPr>
              <a:defRPr lang="fi-FI"/>
            </a:lvl1pPr>
          </a:lstStyle>
          <a:p>
            <a:pPr marL="0" lvl="0" indent="0">
              <a:buNone/>
            </a:pPr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51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457131"/>
            <a:fld id="{11AB0E19-1B99-F943-932B-8E7007B36228}" type="datetimeFigureOut">
              <a:rPr lang="fi-FI">
                <a:solidFill>
                  <a:prstClr val="black"/>
                </a:solidFill>
                <a:latin typeface="Arial"/>
              </a:rPr>
              <a:pPr defTabSz="457131"/>
              <a:t>15.3.2012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457131"/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031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1" indent="0">
              <a:buNone/>
              <a:defRPr sz="1600" b="1"/>
            </a:lvl4pPr>
            <a:lvl5pPr marL="1828520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11" indent="0">
              <a:buNone/>
              <a:defRPr sz="1600" b="1"/>
            </a:lvl8pPr>
            <a:lvl9pPr marL="365704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1" indent="0">
              <a:buNone/>
              <a:defRPr sz="1600" b="1"/>
            </a:lvl4pPr>
            <a:lvl5pPr marL="1828520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11" indent="0">
              <a:buNone/>
              <a:defRPr sz="1600" b="1"/>
            </a:lvl8pPr>
            <a:lvl9pPr marL="365704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85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1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bg>
      <p:bgPr>
        <a:solidFill>
          <a:srgbClr val="262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4104456" cy="1959511"/>
          </a:xfrm>
        </p:spPr>
        <p:txBody>
          <a:bodyPr wrap="square" anchor="t" anchorCtr="0">
            <a:spAutoFit/>
          </a:bodyPr>
          <a:lstStyle>
            <a:lvl1pPr>
              <a:lnSpc>
                <a:spcPts val="4800"/>
              </a:lnSpc>
              <a:defRPr sz="48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00054"/>
            <a:ext cx="4104456" cy="926749"/>
          </a:xfrm>
        </p:spPr>
        <p:txBody>
          <a:bodyPr wrap="square" lIns="0">
            <a:spAutoFit/>
          </a:bodyPr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2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9168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457131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306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 Blank">
    <p:bg>
      <p:bgPr>
        <a:solidFill>
          <a:srgbClr val="C32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916832"/>
          </a:xfrm>
          <a:prstGeom prst="rect">
            <a:avLst/>
          </a:prstGeom>
          <a:solidFill>
            <a:srgbClr val="C326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457131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235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Blank">
    <p:bg>
      <p:bgPr>
        <a:solidFill>
          <a:srgbClr val="77A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916832"/>
          </a:xfrm>
          <a:prstGeom prst="rect">
            <a:avLst/>
          </a:prstGeom>
          <a:solidFill>
            <a:srgbClr val="77A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457131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146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Blank">
    <p:bg>
      <p:bgPr>
        <a:solidFill>
          <a:srgbClr val="262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1916832"/>
          </a:xfrm>
          <a:prstGeom prst="rect">
            <a:avLst/>
          </a:prstGeom>
          <a:solidFill>
            <a:srgbClr val="262E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457131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28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0" indent="0">
              <a:buNone/>
              <a:defRPr sz="1000"/>
            </a:lvl3pPr>
            <a:lvl4pPr marL="1371391" indent="0">
              <a:buNone/>
              <a:defRPr sz="900"/>
            </a:lvl4pPr>
            <a:lvl5pPr marL="1828520" indent="0">
              <a:buNone/>
              <a:defRPr sz="900"/>
            </a:lvl5pPr>
            <a:lvl6pPr marL="2285650" indent="0">
              <a:buNone/>
              <a:defRPr sz="900"/>
            </a:lvl6pPr>
            <a:lvl7pPr marL="2742780" indent="0">
              <a:buNone/>
              <a:defRPr sz="900"/>
            </a:lvl7pPr>
            <a:lvl8pPr marL="3199911" indent="0">
              <a:buNone/>
              <a:defRPr sz="900"/>
            </a:lvl8pPr>
            <a:lvl9pPr marL="365704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2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9168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457131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0" indent="0">
              <a:buNone/>
              <a:defRPr sz="2400"/>
            </a:lvl3pPr>
            <a:lvl4pPr marL="1371391" indent="0">
              <a:buNone/>
              <a:defRPr sz="2000"/>
            </a:lvl4pPr>
            <a:lvl5pPr marL="1828520" indent="0">
              <a:buNone/>
              <a:defRPr sz="2000"/>
            </a:lvl5pPr>
            <a:lvl6pPr marL="2285650" indent="0">
              <a:buNone/>
              <a:defRPr sz="2000"/>
            </a:lvl6pPr>
            <a:lvl7pPr marL="2742780" indent="0">
              <a:buNone/>
              <a:defRPr sz="2000"/>
            </a:lvl7pPr>
            <a:lvl8pPr marL="3199911" indent="0">
              <a:buNone/>
              <a:defRPr sz="2000"/>
            </a:lvl8pPr>
            <a:lvl9pPr marL="365704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0" indent="0">
              <a:buNone/>
              <a:defRPr sz="1000"/>
            </a:lvl3pPr>
            <a:lvl4pPr marL="1371391" indent="0">
              <a:buNone/>
              <a:defRPr sz="900"/>
            </a:lvl4pPr>
            <a:lvl5pPr marL="1828520" indent="0">
              <a:buNone/>
              <a:defRPr sz="900"/>
            </a:lvl5pPr>
            <a:lvl6pPr marL="2285650" indent="0">
              <a:buNone/>
              <a:defRPr sz="900"/>
            </a:lvl6pPr>
            <a:lvl7pPr marL="2742780" indent="0">
              <a:buNone/>
              <a:defRPr sz="900"/>
            </a:lvl7pPr>
            <a:lvl8pPr marL="3199911" indent="0">
              <a:buNone/>
              <a:defRPr sz="900"/>
            </a:lvl8pPr>
            <a:lvl9pPr marL="365704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835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6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4104456" cy="1959511"/>
          </a:xfrm>
        </p:spPr>
        <p:txBody>
          <a:bodyPr wrap="square" anchor="t" anchorCtr="0">
            <a:spAutoFit/>
          </a:bodyPr>
          <a:lstStyle>
            <a:lvl1pPr>
              <a:lnSpc>
                <a:spcPts val="4800"/>
              </a:lnSpc>
              <a:defRPr sz="4800" b="1" cap="all"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00054"/>
            <a:ext cx="4104456" cy="926749"/>
          </a:xfrm>
        </p:spPr>
        <p:txBody>
          <a:bodyPr wrap="square" lIns="0">
            <a:spAutoFit/>
          </a:bodyPr>
          <a:lstStyle>
            <a:lvl1pPr marL="0" indent="0" algn="l">
              <a:lnSpc>
                <a:spcPts val="3200"/>
              </a:lnSpc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pic>
        <p:nvPicPr>
          <p:cNvPr id="4" name="Picture 3" descr="Exove_Logo_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56" y="878717"/>
            <a:ext cx="1785600" cy="3868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57200" y="1432478"/>
            <a:ext cx="8229600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73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20680" cy="1143000"/>
          </a:xfrm>
        </p:spPr>
        <p:txBody>
          <a:bodyPr vert="horz" lIns="0" tIns="45720" rIns="91440" bIns="45720" rtlCol="0" anchor="b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fi-FI" dirty="0"/>
            </a:lvl1pPr>
            <a:lvl2pPr>
              <a:defRPr lang="fi-FI" dirty="0"/>
            </a:lvl2pPr>
            <a:lvl3pPr>
              <a:defRPr lang="fi-FI" dirty="0"/>
            </a:lvl3pPr>
            <a:lvl4pPr>
              <a:defRPr lang="fi-FI" dirty="0"/>
            </a:lvl4pPr>
            <a:lvl5pPr>
              <a:defRPr lang="en-US" dirty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 Title and Content">
    <p:bg>
      <p:bgPr>
        <a:solidFill>
          <a:srgbClr val="C32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20680" cy="1143000"/>
          </a:xfrm>
        </p:spPr>
        <p:txBody>
          <a:bodyPr vert="horz" lIns="0" tIns="45720" rIns="91440" bIns="45720" rtlCol="0" anchor="b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fi-FI" dirty="0"/>
            </a:lvl1pPr>
            <a:lvl2pPr>
              <a:defRPr lang="fi-FI" dirty="0"/>
            </a:lvl2pPr>
            <a:lvl3pPr>
              <a:defRPr lang="fi-FI" dirty="0"/>
            </a:lvl3pPr>
            <a:lvl4pPr>
              <a:defRPr lang="fi-FI" dirty="0"/>
            </a:lvl4pPr>
            <a:lvl5pPr>
              <a:defRPr lang="en-US" dirty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8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">
    <p:bg>
      <p:bgPr>
        <a:solidFill>
          <a:srgbClr val="77A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20680" cy="1143000"/>
          </a:xfrm>
        </p:spPr>
        <p:txBody>
          <a:bodyPr vert="horz" lIns="0" tIns="45720" rIns="91440" bIns="45720" rtlCol="0" anchor="b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fi-FI" dirty="0"/>
            </a:lvl1pPr>
            <a:lvl2pPr>
              <a:defRPr lang="fi-FI" dirty="0"/>
            </a:lvl2pPr>
            <a:lvl3pPr>
              <a:defRPr lang="fi-FI" dirty="0"/>
            </a:lvl3pPr>
            <a:lvl4pPr>
              <a:defRPr lang="fi-FI" dirty="0"/>
            </a:lvl4pPr>
            <a:lvl5pPr>
              <a:defRPr lang="en-US" dirty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8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bg>
      <p:bgPr>
        <a:solidFill>
          <a:srgbClr val="262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20680" cy="1143000"/>
          </a:xfrm>
        </p:spPr>
        <p:txBody>
          <a:bodyPr vert="horz" lIns="0" tIns="45720" rIns="91440" bIns="45720" rtlCol="0" anchor="b" anchorCtr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fi-FI" dirty="0"/>
            </a:lvl1pPr>
            <a:lvl2pPr>
              <a:defRPr lang="fi-FI" dirty="0"/>
            </a:lvl2pPr>
            <a:lvl3pPr>
              <a:defRPr lang="fi-FI" dirty="0"/>
            </a:lvl3pPr>
            <a:lvl4pPr>
              <a:defRPr lang="fi-FI" dirty="0"/>
            </a:lvl4pPr>
            <a:lvl5pPr>
              <a:defRPr lang="en-US" dirty="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8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theme" Target="../theme/theme2.xml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ove_Logo_whit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02" y="876397"/>
            <a:ext cx="1786854" cy="387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54496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32478"/>
            <a:ext cx="8229600" cy="1588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6" r:id="rId4"/>
    <p:sldLayoutId id="2147483679" r:id="rId5"/>
    <p:sldLayoutId id="2147483650" r:id="rId6"/>
    <p:sldLayoutId id="2147483667" r:id="rId7"/>
    <p:sldLayoutId id="2147483668" r:id="rId8"/>
    <p:sldLayoutId id="2147483669" r:id="rId9"/>
    <p:sldLayoutId id="2147483673" r:id="rId10"/>
    <p:sldLayoutId id="2147483651" r:id="rId11"/>
    <p:sldLayoutId id="2147483652" r:id="rId12"/>
    <p:sldLayoutId id="2147483653" r:id="rId13"/>
    <p:sldLayoutId id="2147483654" r:id="rId14"/>
    <p:sldLayoutId id="2147483674" r:id="rId15"/>
    <p:sldLayoutId id="2147483675" r:id="rId16"/>
    <p:sldLayoutId id="2147483676" r:id="rId17"/>
    <p:sldLayoutId id="2147483677" r:id="rId18"/>
    <p:sldLayoutId id="2147483655" r:id="rId19"/>
    <p:sldLayoutId id="2147483670" r:id="rId20"/>
    <p:sldLayoutId id="2147483671" r:id="rId21"/>
    <p:sldLayoutId id="2147483672" r:id="rId22"/>
    <p:sldLayoutId id="2147483678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 spc="-150">
          <a:solidFill>
            <a:schemeClr val="bg1"/>
          </a:solidFill>
          <a:latin typeface="+mn-lt"/>
          <a:ea typeface="+mn-ea"/>
          <a:cs typeface="+mn-cs"/>
        </a:defRPr>
      </a:lvl1pPr>
      <a:lvl2pPr marL="756000" indent="-28800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kern="1200" spc="-15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 spc="-15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 spc="-15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 spc="-15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xove-ppt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99" y="849538"/>
            <a:ext cx="1826076" cy="435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6216160" cy="1143000"/>
          </a:xfrm>
          <a:prstGeom prst="rect">
            <a:avLst/>
          </a:prstGeom>
        </p:spPr>
        <p:txBody>
          <a:bodyPr vert="horz" lIns="91426" tIns="45713" rIns="91426" bIns="45713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600202"/>
            <a:ext cx="8352928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1" y="1432478"/>
            <a:ext cx="8229600" cy="1588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3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457131" rtl="0" eaLnBrk="1" latinLnBrk="0" hangingPunct="1">
        <a:lnSpc>
          <a:spcPts val="3998"/>
        </a:lnSpc>
        <a:spcBef>
          <a:spcPct val="0"/>
        </a:spcBef>
        <a:buNone/>
        <a:defRPr sz="40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47" indent="-342847" algn="l" defTabSz="457131" rtl="0" eaLnBrk="1" latinLnBrk="0" hangingPunct="1">
        <a:spcBef>
          <a:spcPct val="20000"/>
        </a:spcBef>
        <a:buFont typeface="Wingdings" charset="2"/>
        <a:buChar char="§"/>
        <a:defRPr sz="3200" kern="1200" spc="-150">
          <a:solidFill>
            <a:schemeClr val="bg1"/>
          </a:solidFill>
          <a:latin typeface="+mn-lt"/>
          <a:ea typeface="+mn-ea"/>
          <a:cs typeface="+mn-cs"/>
        </a:defRPr>
      </a:lvl1pPr>
      <a:lvl2pPr marL="755884" indent="-287955" algn="l" defTabSz="457131" rtl="0" eaLnBrk="1" latinLnBrk="0" hangingPunct="1">
        <a:spcBef>
          <a:spcPct val="20000"/>
        </a:spcBef>
        <a:buSzPct val="100000"/>
        <a:buFont typeface="Wingdings" charset="2"/>
        <a:buChar char="§"/>
        <a:defRPr sz="2800" kern="1200" spc="-150">
          <a:solidFill>
            <a:schemeClr val="bg1"/>
          </a:solidFill>
          <a:latin typeface="+mn-lt"/>
          <a:ea typeface="+mn-ea"/>
          <a:cs typeface="+mn-cs"/>
        </a:defRPr>
      </a:lvl2pPr>
      <a:lvl3pPr marL="1142825" indent="-228565" algn="l" defTabSz="457131" rtl="0" eaLnBrk="1" latinLnBrk="0" hangingPunct="1">
        <a:spcBef>
          <a:spcPct val="20000"/>
        </a:spcBef>
        <a:buFont typeface="Wingdings" charset="2"/>
        <a:buChar char="§"/>
        <a:defRPr sz="2400" kern="1200" spc="-150">
          <a:solidFill>
            <a:schemeClr val="bg1"/>
          </a:solidFill>
          <a:latin typeface="+mn-lt"/>
          <a:ea typeface="+mn-ea"/>
          <a:cs typeface="+mn-cs"/>
        </a:defRPr>
      </a:lvl3pPr>
      <a:lvl4pPr marL="1599956" indent="-228565" algn="l" defTabSz="457131" rtl="0" eaLnBrk="1" latinLnBrk="0" hangingPunct="1">
        <a:spcBef>
          <a:spcPct val="20000"/>
        </a:spcBef>
        <a:buFont typeface="Wingdings" charset="2"/>
        <a:buChar char="§"/>
        <a:defRPr sz="2000" kern="1200" spc="-150">
          <a:solidFill>
            <a:schemeClr val="bg1"/>
          </a:solidFill>
          <a:latin typeface="+mn-lt"/>
          <a:ea typeface="+mn-ea"/>
          <a:cs typeface="+mn-cs"/>
        </a:defRPr>
      </a:lvl4pPr>
      <a:lvl5pPr marL="2057084" indent="-228565" algn="l" defTabSz="457131" rtl="0" eaLnBrk="1" latinLnBrk="0" hangingPunct="1">
        <a:spcBef>
          <a:spcPct val="20000"/>
        </a:spcBef>
        <a:buFont typeface="Wingdings" charset="2"/>
        <a:buChar char="§"/>
        <a:defRPr sz="2000" kern="1200" spc="-150">
          <a:solidFill>
            <a:schemeClr val="bg1"/>
          </a:solidFill>
          <a:latin typeface="+mn-lt"/>
          <a:ea typeface="+mn-ea"/>
          <a:cs typeface="+mn-cs"/>
        </a:defRPr>
      </a:lvl5pPr>
      <a:lvl6pPr marL="2514215" indent="-228565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5" indent="-228565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6" indent="-228565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5" indent="-228565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5616624" cy="1959511"/>
          </a:xfrm>
        </p:spPr>
        <p:txBody>
          <a:bodyPr/>
          <a:lstStyle/>
          <a:p>
            <a:r>
              <a:rPr lang="en-US" dirty="0" smtClean="0"/>
              <a:t>Growing and Managing </a:t>
            </a:r>
            <a:r>
              <a:rPr lang="en-US" dirty="0" err="1" smtClean="0"/>
              <a:t>Drupal</a:t>
            </a:r>
            <a:r>
              <a:rPr lang="en-US" dirty="0" smtClean="0"/>
              <a:t> </a:t>
            </a:r>
            <a:r>
              <a:rPr lang="en-US" dirty="0" err="1" smtClean="0"/>
              <a:t>Organisations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9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424936" cy="108012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algn="ctr">
              <a:spcBef>
                <a:spcPts val="480"/>
              </a:spcBef>
            </a:pPr>
            <a:endParaRPr lang="en-US" sz="2000" spc="-150" dirty="0" err="1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sz="3600" dirty="0" smtClean="0"/>
              <a:t>Janne Kalliola is founder and CEO of Exove</a:t>
            </a:r>
          </a:p>
          <a:p>
            <a:pPr marL="0" indent="0">
              <a:buNone/>
            </a:pPr>
            <a:r>
              <a:rPr lang="x-none" sz="3600" dirty="0" smtClean="0"/>
              <a:t>He has strong technical background on PHP, Java, and C</a:t>
            </a:r>
          </a:p>
          <a:p>
            <a:pPr marL="0" indent="0">
              <a:buNone/>
            </a:pPr>
            <a:r>
              <a:rPr lang="x-none" sz="3600" dirty="0" smtClean="0"/>
              <a:t>He has been leading product development in telecom middleware and MySQL clustering companies</a:t>
            </a:r>
          </a:p>
          <a:p>
            <a:pPr marL="0" indent="0">
              <a:buNone/>
            </a:pPr>
            <a:r>
              <a:rPr lang="x-none" sz="3600" dirty="0" smtClean="0"/>
              <a:t>He has been working with Internet publishing since 1997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2828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5040560" cy="1959511"/>
          </a:xfrm>
        </p:spPr>
        <p:txBody>
          <a:bodyPr/>
          <a:lstStyle/>
          <a:p>
            <a:r>
              <a:rPr lang="en-GB" dirty="0" smtClean="0"/>
              <a:t>How to Build a </a:t>
            </a:r>
            <a:r>
              <a:rPr lang="en-GB" dirty="0" err="1" smtClean="0"/>
              <a:t>Drupal</a:t>
            </a:r>
            <a:r>
              <a:rPr lang="en-GB" dirty="0" smtClean="0"/>
              <a:t> Organisation?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(As a Vendor)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06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It depends on what you are </a:t>
            </a:r>
            <a:r>
              <a:rPr lang="en-GB" sz="4800" dirty="0" smtClean="0"/>
              <a:t>selling.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395536" y="476672"/>
            <a:ext cx="8424936" cy="108012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algn="ctr">
              <a:spcBef>
                <a:spcPts val="480"/>
              </a:spcBef>
            </a:pPr>
            <a:endParaRPr lang="en-US" sz="2000" spc="-150" dirty="0" err="1" smtClean="0"/>
          </a:p>
        </p:txBody>
      </p:sp>
    </p:spTree>
    <p:extLst>
      <p:ext uri="{BB962C8B-B14F-4D97-AF65-F5344CB8AC3E}">
        <p14:creationId xmlns:p14="http://schemas.microsoft.com/office/powerpoint/2010/main" val="85195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Web </a:t>
            </a:r>
            <a:r>
              <a:rPr lang="fi-FI" dirty="0" err="1" smtClean="0"/>
              <a:t>Site</a:t>
            </a:r>
            <a:r>
              <a:rPr lang="fi-FI" dirty="0" smtClean="0"/>
              <a:t> </a:t>
            </a:r>
            <a:r>
              <a:rPr lang="fi-FI" dirty="0" smtClean="0"/>
              <a:t>Value </a:t>
            </a:r>
            <a:r>
              <a:rPr lang="fi-FI" dirty="0" smtClean="0"/>
              <a:t>Chain</a:t>
            </a:r>
            <a:endParaRPr lang="en-US" dirty="0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9906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Idea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9812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Concept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718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err="1" smtClean="0">
                <a:solidFill>
                  <a:schemeClr val="bg1"/>
                </a:solidFill>
              </a:rPr>
              <a:t>Modelling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39624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Archi</a:t>
            </a:r>
            <a:r>
              <a:rPr lang="en-US" sz="12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tecture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29718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User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Interface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39624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Visuals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49530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Templates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49530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Imple</a:t>
            </a:r>
            <a:r>
              <a:rPr lang="en-US" sz="12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60198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Testing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70104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Deploy-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ment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Drupal</a:t>
            </a:r>
            <a:r>
              <a:rPr lang="fi-FI" dirty="0" smtClean="0"/>
              <a:t> </a:t>
            </a:r>
            <a:r>
              <a:rPr lang="fi-FI" dirty="0" err="1" smtClean="0"/>
              <a:t>Implementation</a:t>
            </a:r>
            <a:endParaRPr lang="en-US" dirty="0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9906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Idea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9812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Concept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718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Data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err="1" smtClean="0">
                <a:solidFill>
                  <a:srgbClr val="000000"/>
                </a:solidFill>
              </a:rPr>
              <a:t>Modelling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39624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/>
              <a:t>Archi</a:t>
            </a:r>
            <a:r>
              <a:rPr lang="en-US" sz="1200" dirty="0" smtClean="0"/>
              <a:t>-</a:t>
            </a:r>
          </a:p>
          <a:p>
            <a:r>
              <a:rPr lang="en-US" sz="1200" dirty="0" err="1" smtClean="0"/>
              <a:t>tecture</a:t>
            </a:r>
            <a:endParaRPr lang="en-US" sz="1200" dirty="0"/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29718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User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Interface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39624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Visuals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49530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Templates</a:t>
            </a:r>
            <a:endParaRPr lang="en-US" sz="1200" dirty="0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49530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/>
              <a:t>Imple</a:t>
            </a:r>
            <a:r>
              <a:rPr lang="en-US" sz="1200" dirty="0" smtClean="0"/>
              <a:t>-</a:t>
            </a:r>
          </a:p>
          <a:p>
            <a:r>
              <a:rPr lang="en-US" sz="1200" dirty="0" err="1" smtClean="0"/>
              <a:t>mentation</a:t>
            </a:r>
            <a:endParaRPr lang="en-US" sz="1200" dirty="0"/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6019800" y="2667000"/>
            <a:ext cx="1219200" cy="15240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Testing</a:t>
            </a:r>
            <a:endParaRPr lang="en-US" sz="1200" dirty="0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7010400" y="2667000"/>
            <a:ext cx="1219200" cy="1524000"/>
          </a:xfrm>
          <a:prstGeom prst="chevron">
            <a:avLst>
              <a:gd name="adj" fmla="val 25000"/>
            </a:avLst>
          </a:prstGeom>
          <a:solidFill>
            <a:schemeClr val="bg1">
              <a:alpha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Deploy-</a:t>
            </a:r>
          </a:p>
          <a:p>
            <a:r>
              <a:rPr lang="en-US" sz="1200" dirty="0" err="1" smtClean="0">
                <a:solidFill>
                  <a:srgbClr val="000000"/>
                </a:solidFill>
              </a:rPr>
              <a:t>ment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7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Drupal</a:t>
            </a:r>
            <a:r>
              <a:rPr lang="fi-FI" dirty="0" smtClean="0"/>
              <a:t> Design</a:t>
            </a:r>
            <a:endParaRPr lang="en-US" dirty="0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9906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Idea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981200" y="2667000"/>
            <a:ext cx="1219200" cy="1524000"/>
          </a:xfrm>
          <a:prstGeom prst="chevro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Concept</a:t>
            </a:r>
            <a:endParaRPr lang="en-US" sz="1200" dirty="0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718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Data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err="1" smtClean="0">
                <a:solidFill>
                  <a:srgbClr val="000000"/>
                </a:solidFill>
              </a:rPr>
              <a:t>Modelling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39624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Archi</a:t>
            </a:r>
            <a:r>
              <a:rPr lang="en-US" sz="1200" dirty="0" smtClean="0">
                <a:solidFill>
                  <a:srgbClr val="000000"/>
                </a:solidFill>
              </a:rPr>
              <a:t>-</a:t>
            </a:r>
          </a:p>
          <a:p>
            <a:r>
              <a:rPr lang="en-US" sz="1200" dirty="0" err="1" smtClean="0">
                <a:solidFill>
                  <a:srgbClr val="000000"/>
                </a:solidFill>
              </a:rPr>
              <a:t>tecture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29718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User</a:t>
            </a:r>
          </a:p>
          <a:p>
            <a:r>
              <a:rPr lang="en-US" sz="1200" dirty="0" smtClean="0"/>
              <a:t>Interface</a:t>
            </a:r>
            <a:endParaRPr lang="en-US" sz="1200" dirty="0"/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39624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Visuals</a:t>
            </a:r>
            <a:endParaRPr lang="en-US" sz="1200" dirty="0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49530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Templates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49530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Imple</a:t>
            </a:r>
            <a:r>
              <a:rPr lang="en-US" sz="12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60198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Testing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70104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Deploy-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ment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4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Drupal</a:t>
            </a:r>
            <a:r>
              <a:rPr lang="fi-FI" dirty="0" smtClean="0"/>
              <a:t> </a:t>
            </a:r>
            <a:r>
              <a:rPr lang="fi-FI" dirty="0" err="1" smtClean="0"/>
              <a:t>Consulting</a:t>
            </a:r>
            <a:endParaRPr lang="en-US" dirty="0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9906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Idea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981200" y="2667000"/>
            <a:ext cx="1219200" cy="1524000"/>
          </a:xfrm>
          <a:prstGeom prst="chevron">
            <a:avLst>
              <a:gd name="adj" fmla="val 25000"/>
            </a:avLst>
          </a:prstGeom>
          <a:solidFill>
            <a:schemeClr val="bg1">
              <a:alpha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Concept</a:t>
            </a:r>
            <a:endParaRPr lang="en-US" sz="1200" dirty="0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718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Data</a:t>
            </a:r>
            <a:br>
              <a:rPr lang="en-US" sz="1200" dirty="0" smtClean="0"/>
            </a:br>
            <a:r>
              <a:rPr lang="en-US" sz="1200" dirty="0" err="1" smtClean="0"/>
              <a:t>Modelling</a:t>
            </a:r>
            <a:endParaRPr lang="en-US" sz="1200" dirty="0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39624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/>
              <a:t>Archi</a:t>
            </a:r>
            <a:r>
              <a:rPr lang="en-US" sz="1200" dirty="0" smtClean="0"/>
              <a:t>-</a:t>
            </a:r>
          </a:p>
          <a:p>
            <a:r>
              <a:rPr lang="en-US" sz="1200" dirty="0" err="1" smtClean="0"/>
              <a:t>tecture</a:t>
            </a:r>
            <a:endParaRPr lang="en-US" sz="1200" dirty="0"/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29718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User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Interface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39624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Visuals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49530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Templates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49530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Imple</a:t>
            </a:r>
            <a:r>
              <a:rPr lang="en-US" sz="12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60198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Testing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70104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Deploy-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ment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Drupal</a:t>
            </a:r>
            <a:r>
              <a:rPr lang="fi-FI" dirty="0" smtClean="0"/>
              <a:t> </a:t>
            </a:r>
            <a:r>
              <a:rPr lang="fi-FI" dirty="0" err="1" smtClean="0"/>
              <a:t>Auditing</a:t>
            </a:r>
            <a:endParaRPr lang="en-US" dirty="0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9906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Idea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981200" y="2667000"/>
            <a:ext cx="1219200" cy="1524000"/>
          </a:xfrm>
          <a:prstGeom prst="chevron">
            <a:avLst>
              <a:gd name="adj" fmla="val 25000"/>
            </a:avLst>
          </a:prstGeom>
          <a:solidFill>
            <a:schemeClr val="bg1">
              <a:alpha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Concept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718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Data</a:t>
            </a:r>
            <a:br>
              <a:rPr lang="en-US" sz="1200" dirty="0" smtClean="0"/>
            </a:br>
            <a:r>
              <a:rPr lang="en-US" sz="1200" dirty="0" err="1" smtClean="0"/>
              <a:t>Modelling</a:t>
            </a:r>
            <a:endParaRPr lang="en-US" sz="1200" dirty="0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39624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/>
              <a:t>Archi</a:t>
            </a:r>
            <a:r>
              <a:rPr lang="en-US" sz="1200" dirty="0" smtClean="0"/>
              <a:t>-</a:t>
            </a:r>
          </a:p>
          <a:p>
            <a:r>
              <a:rPr lang="en-US" sz="1200" dirty="0" err="1" smtClean="0"/>
              <a:t>tecture</a:t>
            </a:r>
            <a:endParaRPr lang="en-US" sz="1200" dirty="0"/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29718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User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Interface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39624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Visuals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4953000" y="35052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304800 w 1219200"/>
              <a:gd name="connsiteY0" fmla="*/ 76200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0" fmla="*/ 304800 w 1219200"/>
              <a:gd name="connsiteY0" fmla="*/ 0 h 762000"/>
              <a:gd name="connsiteX1" fmla="*/ 1219200 w 1219200"/>
              <a:gd name="connsiteY1" fmla="*/ 0 h 762000"/>
              <a:gd name="connsiteX2" fmla="*/ 914400 w 1219200"/>
              <a:gd name="connsiteY2" fmla="*/ 762000 h 762000"/>
              <a:gd name="connsiteX3" fmla="*/ 0 w 1219200"/>
              <a:gd name="connsiteY3" fmla="*/ 762000 h 762000"/>
              <a:gd name="connsiteX4" fmla="*/ 30480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304800" y="0"/>
                </a:moveTo>
                <a:lnTo>
                  <a:pt x="1219200" y="0"/>
                </a:lnTo>
                <a:lnTo>
                  <a:pt x="914400" y="762000"/>
                </a:lnTo>
                <a:lnTo>
                  <a:pt x="0" y="762000"/>
                </a:lnTo>
                <a:lnTo>
                  <a:pt x="3048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Templates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4953000" y="2590800"/>
            <a:ext cx="1219200" cy="762000"/>
          </a:xfrm>
          <a:custGeom>
            <a:avLst/>
            <a:gdLst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914400 w 1219200"/>
              <a:gd name="connsiteY3" fmla="*/ 1524000 h 1524000"/>
              <a:gd name="connsiteX4" fmla="*/ 0 w 1219200"/>
              <a:gd name="connsiteY4" fmla="*/ 1524000 h 1524000"/>
              <a:gd name="connsiteX5" fmla="*/ 304800 w 1219200"/>
              <a:gd name="connsiteY5" fmla="*/ 762000 h 1524000"/>
              <a:gd name="connsiteX6" fmla="*/ 0 w 1219200"/>
              <a:gd name="connsiteY6" fmla="*/ 0 h 1524000"/>
              <a:gd name="connsiteX0" fmla="*/ 0 w 1219200"/>
              <a:gd name="connsiteY0" fmla="*/ 0 h 1524000"/>
              <a:gd name="connsiteX1" fmla="*/ 914400 w 1219200"/>
              <a:gd name="connsiteY1" fmla="*/ 0 h 1524000"/>
              <a:gd name="connsiteX2" fmla="*/ 1219200 w 1219200"/>
              <a:gd name="connsiteY2" fmla="*/ 762000 h 1524000"/>
              <a:gd name="connsiteX3" fmla="*/ 0 w 1219200"/>
              <a:gd name="connsiteY3" fmla="*/ 1524000 h 1524000"/>
              <a:gd name="connsiteX4" fmla="*/ 304800 w 1219200"/>
              <a:gd name="connsiteY4" fmla="*/ 762000 h 1524000"/>
              <a:gd name="connsiteX5" fmla="*/ 0 w 1219200"/>
              <a:gd name="connsiteY5" fmla="*/ 0 h 1524000"/>
              <a:gd name="connsiteX0" fmla="*/ 0 w 1219200"/>
              <a:gd name="connsiteY0" fmla="*/ 0 h 762000"/>
              <a:gd name="connsiteX1" fmla="*/ 914400 w 1219200"/>
              <a:gd name="connsiteY1" fmla="*/ 0 h 762000"/>
              <a:gd name="connsiteX2" fmla="*/ 1219200 w 1219200"/>
              <a:gd name="connsiteY2" fmla="*/ 762000 h 762000"/>
              <a:gd name="connsiteX3" fmla="*/ 304800 w 1219200"/>
              <a:gd name="connsiteY3" fmla="*/ 762000 h 762000"/>
              <a:gd name="connsiteX4" fmla="*/ 0 w 12192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762000">
                <a:moveTo>
                  <a:pt x="0" y="0"/>
                </a:moveTo>
                <a:lnTo>
                  <a:pt x="914400" y="0"/>
                </a:lnTo>
                <a:lnTo>
                  <a:pt x="1219200" y="762000"/>
                </a:lnTo>
                <a:lnTo>
                  <a:pt x="304800" y="762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324000" anchor="ctr">
            <a:prstTxWarp prst="textNoShape">
              <a:avLst/>
            </a:prstTxWarp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Imple</a:t>
            </a:r>
            <a:r>
              <a:rPr lang="en-US" sz="12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6019800" y="2667000"/>
            <a:ext cx="1219200" cy="1524000"/>
          </a:xfrm>
          <a:prstGeom prst="chevron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/>
              <a:t>Testing</a:t>
            </a:r>
            <a:endParaRPr lang="en-US" sz="1200" dirty="0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7010400" y="2667000"/>
            <a:ext cx="1219200" cy="1524000"/>
          </a:xfrm>
          <a:prstGeom prst="chevron">
            <a:avLst>
              <a:gd name="adj" fmla="val 25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Deploy-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ment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7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Roles in Such Projects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Masters </a:t>
            </a:r>
            <a:r>
              <a:rPr lang="en-GB" dirty="0" err="1" smtClean="0"/>
              <a:t>Drupals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Software architect</a:t>
            </a:r>
          </a:p>
          <a:p>
            <a:r>
              <a:rPr lang="en-GB" dirty="0" smtClean="0"/>
              <a:t>Developer</a:t>
            </a:r>
          </a:p>
          <a:p>
            <a:r>
              <a:rPr lang="en-GB" dirty="0" smtClean="0"/>
              <a:t>HTML Developer</a:t>
            </a:r>
          </a:p>
          <a:p>
            <a:r>
              <a:rPr lang="en-GB" dirty="0" smtClean="0"/>
              <a:t>Test Engineer</a:t>
            </a:r>
          </a:p>
          <a:p>
            <a:r>
              <a:rPr lang="en-GB" dirty="0" smtClean="0"/>
              <a:t>Systems Engineer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Knows </a:t>
            </a:r>
            <a:r>
              <a:rPr lang="en-GB" dirty="0" err="1" smtClean="0"/>
              <a:t>Drupal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Concept designer</a:t>
            </a:r>
          </a:p>
          <a:p>
            <a:r>
              <a:rPr lang="en-GB" dirty="0" smtClean="0"/>
              <a:t>Visual designer</a:t>
            </a:r>
          </a:p>
          <a:p>
            <a:r>
              <a:rPr lang="en-GB" dirty="0" smtClean="0"/>
              <a:t>User interface designer</a:t>
            </a:r>
          </a:p>
          <a:p>
            <a:r>
              <a:rPr lang="en-GB" dirty="0" smtClean="0"/>
              <a:t>Project manager</a:t>
            </a:r>
          </a:p>
          <a:p>
            <a:r>
              <a:rPr lang="en-GB" dirty="0" smtClean="0"/>
              <a:t>QA manager</a:t>
            </a:r>
          </a:p>
          <a:p>
            <a:r>
              <a:rPr lang="en-GB" dirty="0" smtClean="0"/>
              <a:t>Sales + account managers</a:t>
            </a:r>
          </a:p>
        </p:txBody>
      </p:sp>
    </p:spTree>
    <p:extLst>
      <p:ext uri="{BB962C8B-B14F-4D97-AF65-F5344CB8AC3E}">
        <p14:creationId xmlns:p14="http://schemas.microsoft.com/office/powerpoint/2010/main" val="236775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Hiring (Good) People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and Managing </a:t>
            </a:r>
            <a:r>
              <a:rPr lang="en-US" dirty="0" err="1" smtClean="0"/>
              <a:t>Drupal</a:t>
            </a:r>
            <a:r>
              <a:rPr lang="en-US" dirty="0" smtClean="0"/>
              <a:t> </a:t>
            </a:r>
            <a:r>
              <a:rPr lang="en-US" dirty="0" err="1" smtClean="0"/>
              <a:t>Organisations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About </a:t>
            </a:r>
            <a:r>
              <a:rPr lang="en-GB" dirty="0" err="1" smtClean="0"/>
              <a:t>Exove</a:t>
            </a:r>
            <a:r>
              <a:rPr lang="en-GB" dirty="0" smtClean="0"/>
              <a:t> and myself</a:t>
            </a:r>
          </a:p>
          <a:p>
            <a:r>
              <a:rPr lang="en-GB" dirty="0" smtClean="0"/>
              <a:t>Building </a:t>
            </a:r>
            <a:r>
              <a:rPr lang="en-GB" dirty="0" err="1" smtClean="0"/>
              <a:t>Drupal</a:t>
            </a:r>
            <a:r>
              <a:rPr lang="en-GB" dirty="0" smtClean="0"/>
              <a:t> organisations as a vendor</a:t>
            </a:r>
          </a:p>
          <a:p>
            <a:r>
              <a:rPr lang="en-GB" dirty="0" smtClean="0"/>
              <a:t>Hiring talented people </a:t>
            </a:r>
          </a:p>
          <a:p>
            <a:r>
              <a:rPr lang="en-GB" dirty="0" smtClean="0"/>
              <a:t>Growing the experience</a:t>
            </a:r>
          </a:p>
          <a:p>
            <a:r>
              <a:rPr lang="en-GB" dirty="0" smtClean="0"/>
              <a:t>Building </a:t>
            </a:r>
            <a:r>
              <a:rPr lang="en-GB" dirty="0" err="1" smtClean="0"/>
              <a:t>Drupal</a:t>
            </a:r>
            <a:r>
              <a:rPr lang="en-GB" dirty="0" smtClean="0"/>
              <a:t> organisations as a customer</a:t>
            </a:r>
          </a:p>
          <a:p>
            <a:r>
              <a:rPr lang="en-GB" dirty="0" smtClean="0"/>
              <a:t>Executing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53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Hiring Right People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Drupal</a:t>
            </a:r>
            <a:r>
              <a:rPr lang="en-GB" dirty="0" smtClean="0"/>
              <a:t> experts are a rare breed</a:t>
            </a:r>
          </a:p>
          <a:p>
            <a:pPr lvl="1"/>
            <a:r>
              <a:rPr lang="en-GB" dirty="0" smtClean="0"/>
              <a:t>Nowadays in Finland, demand exceeds </a:t>
            </a:r>
            <a:r>
              <a:rPr lang="en-GB" dirty="0" smtClean="0"/>
              <a:t>supply</a:t>
            </a:r>
          </a:p>
          <a:p>
            <a:pPr lvl="1"/>
            <a:r>
              <a:rPr lang="en-GB" dirty="0" smtClean="0"/>
              <a:t>Has been case almost 2-3 years</a:t>
            </a:r>
            <a:endParaRPr lang="en-GB" dirty="0" smtClean="0"/>
          </a:p>
          <a:p>
            <a:r>
              <a:rPr lang="en-GB" dirty="0" smtClean="0"/>
              <a:t>Chances are that you cannot find ready-made </a:t>
            </a:r>
            <a:r>
              <a:rPr lang="en-GB" dirty="0" err="1" smtClean="0"/>
              <a:t>Drupalists</a:t>
            </a:r>
            <a:endParaRPr lang="en-GB" dirty="0" smtClean="0"/>
          </a:p>
          <a:p>
            <a:r>
              <a:rPr lang="en-GB" dirty="0" smtClean="0"/>
              <a:t>Instead, you have to hire good people and help them to grow to be </a:t>
            </a:r>
            <a:r>
              <a:rPr lang="en-GB" dirty="0" err="1" smtClean="0"/>
              <a:t>Drupal</a:t>
            </a:r>
            <a:r>
              <a:rPr lang="en-GB" dirty="0" smtClean="0"/>
              <a:t> experts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32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Kind of People to Hire?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answer depends on the area the people are working in</a:t>
            </a:r>
          </a:p>
          <a:p>
            <a:r>
              <a:rPr lang="en-GB" dirty="0" smtClean="0"/>
              <a:t>Can be roughly divided in two</a:t>
            </a:r>
          </a:p>
          <a:p>
            <a:pPr lvl="1"/>
            <a:r>
              <a:rPr lang="en-GB" dirty="0" smtClean="0"/>
              <a:t>Back-end / PHP</a:t>
            </a:r>
          </a:p>
          <a:p>
            <a:pPr lvl="1"/>
            <a:r>
              <a:rPr lang="en-GB" dirty="0" smtClean="0"/>
              <a:t>Front-end / HTML + JS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7008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Back-end / PHP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Theoretical knowledge and practical experience in programming – preferably with several languages</a:t>
            </a:r>
          </a:p>
          <a:p>
            <a:pPr lvl="1"/>
            <a:r>
              <a:rPr lang="en-GB" dirty="0" smtClean="0"/>
              <a:t>Includes also databases, basic protocols and such</a:t>
            </a:r>
          </a:p>
          <a:p>
            <a:pPr lvl="1"/>
            <a:r>
              <a:rPr lang="en-GB" dirty="0" smtClean="0"/>
              <a:t>Extra points from CMS, high-availability experience, protocol programming, or open source projects</a:t>
            </a:r>
          </a:p>
          <a:p>
            <a:r>
              <a:rPr lang="en-GB" dirty="0" smtClean="0"/>
              <a:t>Experience with various systems is a big plus</a:t>
            </a:r>
          </a:p>
          <a:p>
            <a:pPr lvl="1"/>
            <a:r>
              <a:rPr lang="en-GB" dirty="0" smtClean="0"/>
              <a:t>Gives perspective and helps to choose the best fitting solution for each problem</a:t>
            </a:r>
          </a:p>
          <a:p>
            <a:r>
              <a:rPr lang="en-GB" dirty="0" smtClean="0"/>
              <a:t>Earlier experience with LAMP stack is not that important, it is pretty simple system to learn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4451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Front-end / HTML + 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Experience working with HTML</a:t>
            </a:r>
          </a:p>
          <a:p>
            <a:pPr lvl="1"/>
            <a:r>
              <a:rPr lang="en-GB" dirty="0" smtClean="0"/>
              <a:t>HTML5 + mobile is a big plus these days</a:t>
            </a:r>
          </a:p>
          <a:p>
            <a:pPr lvl="1"/>
            <a:r>
              <a:rPr lang="en-GB" dirty="0" smtClean="0"/>
              <a:t>Browser testing experience</a:t>
            </a:r>
          </a:p>
          <a:p>
            <a:r>
              <a:rPr lang="en-GB" dirty="0" smtClean="0"/>
              <a:t>For JS programmers, either earlier experience with JS or good background in programming in general</a:t>
            </a:r>
          </a:p>
          <a:p>
            <a:pPr lvl="1"/>
            <a:r>
              <a:rPr lang="en-GB" dirty="0" smtClean="0"/>
              <a:t>You either get good people with </a:t>
            </a:r>
            <a:r>
              <a:rPr lang="en-GB" dirty="0" err="1" smtClean="0"/>
              <a:t>jQuery</a:t>
            </a:r>
            <a:r>
              <a:rPr lang="en-GB" dirty="0" smtClean="0"/>
              <a:t> et al. experience, or you get excellent JS programmers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2278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Kind of People to Hire?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Fast learners</a:t>
            </a:r>
          </a:p>
          <a:p>
            <a:pPr lvl="1"/>
            <a:r>
              <a:rPr lang="en-GB" dirty="0" smtClean="0"/>
              <a:t>People that can learn with several methods; reading, doing, discussing, etc.</a:t>
            </a:r>
          </a:p>
          <a:p>
            <a:r>
              <a:rPr lang="en-GB" dirty="0" smtClean="0"/>
              <a:t>Open-minded towards new things, flexible</a:t>
            </a:r>
          </a:p>
          <a:p>
            <a:r>
              <a:rPr lang="en-GB" dirty="0" smtClean="0"/>
              <a:t>Communicative and friendly</a:t>
            </a:r>
          </a:p>
          <a:p>
            <a:r>
              <a:rPr lang="en-GB" dirty="0" smtClean="0"/>
              <a:t>Knows her limitations and is able to ask for help</a:t>
            </a:r>
          </a:p>
          <a:p>
            <a:r>
              <a:rPr lang="en-GB" dirty="0" smtClean="0"/>
              <a:t>Has a will to serve and help the customer, using the technology as a tool – not vice versa</a:t>
            </a:r>
          </a:p>
        </p:txBody>
      </p:sp>
    </p:spTree>
    <p:extLst>
      <p:ext uri="{BB962C8B-B14F-4D97-AF65-F5344CB8AC3E}">
        <p14:creationId xmlns:p14="http://schemas.microsoft.com/office/powerpoint/2010/main" val="422689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Should Be Avoided?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People with near-zero programming experience</a:t>
            </a:r>
          </a:p>
          <a:p>
            <a:r>
              <a:rPr lang="en-GB" dirty="0" smtClean="0"/>
              <a:t>People that have stopped learning new things</a:t>
            </a:r>
          </a:p>
          <a:p>
            <a:r>
              <a:rPr lang="en-GB" dirty="0" smtClean="0"/>
              <a:t>Those that do not want to be in any touch with customers, sales, or management</a:t>
            </a:r>
          </a:p>
          <a:p>
            <a:r>
              <a:rPr lang="en-GB" dirty="0" smtClean="0"/>
              <a:t>People that start to propose solutions before discussing the challenges first</a:t>
            </a:r>
          </a:p>
          <a:p>
            <a:pPr lvl="1"/>
            <a:r>
              <a:rPr lang="en-GB" dirty="0" smtClean="0"/>
              <a:t>Those that think that technology is an answer to all problems</a:t>
            </a:r>
          </a:p>
          <a:p>
            <a:r>
              <a:rPr lang="en-GB" dirty="0" smtClean="0"/>
              <a:t>Zealots and pessimists</a:t>
            </a:r>
          </a:p>
          <a:p>
            <a:pPr lvl="1"/>
            <a:r>
              <a:rPr lang="en-GB" dirty="0" smtClean="0"/>
              <a:t>They reduce the energy level of the organisation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50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4608512" cy="1959511"/>
          </a:xfrm>
        </p:spPr>
        <p:txBody>
          <a:bodyPr/>
          <a:lstStyle/>
          <a:p>
            <a:r>
              <a:rPr lang="en-GB" dirty="0" smtClean="0"/>
              <a:t>Growing the Experience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3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Grow the Experience?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have found that the best way to learn is to:</a:t>
            </a:r>
          </a:p>
          <a:p>
            <a:pPr lvl="1"/>
            <a:r>
              <a:rPr lang="en-GB" dirty="0" smtClean="0"/>
              <a:t>Fast induction training at the beginning to learn the company way of working and policies</a:t>
            </a:r>
          </a:p>
          <a:p>
            <a:pPr lvl="1"/>
            <a:r>
              <a:rPr lang="en-GB" dirty="0" smtClean="0"/>
              <a:t>Start working on a real project</a:t>
            </a:r>
          </a:p>
          <a:p>
            <a:pPr lvl="1"/>
            <a:r>
              <a:rPr lang="en-GB" dirty="0" smtClean="0"/>
              <a:t>Get mentoring from a senior colleague</a:t>
            </a:r>
          </a:p>
          <a:p>
            <a:pPr lvl="1"/>
            <a:r>
              <a:rPr lang="en-GB" dirty="0" smtClean="0"/>
              <a:t>Encourage the new joiner to ask for help</a:t>
            </a:r>
          </a:p>
          <a:p>
            <a:pPr lvl="1"/>
            <a:r>
              <a:rPr lang="en-GB" dirty="0" smtClean="0"/>
              <a:t>Have internal support and training mechanisms in place</a:t>
            </a:r>
          </a:p>
          <a:p>
            <a:pPr lvl="1"/>
            <a:r>
              <a:rPr lang="en-GB" dirty="0" smtClean="0"/>
              <a:t>Have supporting and easy-going </a:t>
            </a:r>
            <a:r>
              <a:rPr lang="en-GB" dirty="0" smtClean="0"/>
              <a:t>environment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125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Minimise</a:t>
            </a:r>
            <a:r>
              <a:rPr lang="en-US" dirty="0" smtClean="0"/>
              <a:t> Hassle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ime </a:t>
            </a:r>
            <a:r>
              <a:rPr lang="en-GB" dirty="0"/>
              <a:t>spent on practical issues (version control hassles, coding standard hiccups, etc.) should be </a:t>
            </a:r>
            <a:r>
              <a:rPr lang="en-GB" dirty="0" smtClean="0"/>
              <a:t>minimised</a:t>
            </a:r>
          </a:p>
          <a:p>
            <a:r>
              <a:rPr lang="en-GB" dirty="0" smtClean="0"/>
              <a:t>Use proper </a:t>
            </a:r>
            <a:r>
              <a:rPr lang="en-GB" dirty="0"/>
              <a:t>set-ups, short trainings, and </a:t>
            </a:r>
            <a:r>
              <a:rPr lang="en-GB" dirty="0" smtClean="0"/>
              <a:t>mentoring</a:t>
            </a:r>
            <a:endParaRPr lang="en-US" dirty="0" smtClean="0"/>
          </a:p>
          <a:p>
            <a:r>
              <a:rPr lang="en-US" dirty="0" smtClean="0"/>
              <a:t>On the other hand, don’t try to solve all problems beforehand</a:t>
            </a:r>
          </a:p>
          <a:p>
            <a:pPr lvl="1"/>
            <a:r>
              <a:rPr lang="en-US" dirty="0" smtClean="0"/>
              <a:t>Some of them actually do not exist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53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Methodologies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key is to share the knowledge</a:t>
            </a:r>
          </a:p>
          <a:p>
            <a:pPr lvl="1"/>
            <a:r>
              <a:rPr lang="en-GB" dirty="0" smtClean="0"/>
              <a:t>Designing and assessing the system and its components in pairs</a:t>
            </a:r>
          </a:p>
          <a:p>
            <a:pPr lvl="1"/>
            <a:r>
              <a:rPr lang="en-GB" dirty="0" smtClean="0"/>
              <a:t>Nominating experts for certain topics (security, performance, databases, …) and making sure that the organisation knows these people</a:t>
            </a:r>
          </a:p>
          <a:p>
            <a:pPr lvl="1"/>
            <a:r>
              <a:rPr lang="en-GB" dirty="0" smtClean="0"/>
              <a:t>Having internal audit or reading each other’s code</a:t>
            </a:r>
          </a:p>
          <a:p>
            <a:pPr lvl="1"/>
            <a:r>
              <a:rPr lang="en-GB" dirty="0" smtClean="0"/>
              <a:t>Always explaining the reasoning behind a decision that has been made before the person has joined the company</a:t>
            </a:r>
          </a:p>
          <a:p>
            <a:r>
              <a:rPr lang="en-GB" dirty="0" smtClean="0"/>
              <a:t>The flow goes both ways</a:t>
            </a:r>
          </a:p>
          <a:p>
            <a:pPr lvl="1"/>
            <a:r>
              <a:rPr lang="en-GB" dirty="0" smtClean="0"/>
              <a:t>The new joiner can be expert on something that the company is missing</a:t>
            </a:r>
          </a:p>
          <a:p>
            <a:pPr lvl="1"/>
            <a:r>
              <a:rPr lang="en-GB" dirty="0" smtClean="0"/>
              <a:t>Make sure that you listen to her carefully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49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ove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933700"/>
            <a:ext cx="457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the Talent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Have meaningful tasks</a:t>
            </a:r>
          </a:p>
          <a:p>
            <a:pPr lvl="1"/>
            <a:r>
              <a:rPr lang="en-GB" dirty="0" smtClean="0"/>
              <a:t>Enough variation in work</a:t>
            </a:r>
          </a:p>
          <a:p>
            <a:pPr lvl="1"/>
            <a:r>
              <a:rPr lang="en-GB" dirty="0" smtClean="0"/>
              <a:t>Challenges that can be solved, but not immediately</a:t>
            </a:r>
          </a:p>
          <a:p>
            <a:pPr lvl="1"/>
            <a:r>
              <a:rPr lang="en-GB" dirty="0" smtClean="0"/>
              <a:t>Enough power and responsibility</a:t>
            </a:r>
          </a:p>
          <a:p>
            <a:r>
              <a:rPr lang="en-GB" dirty="0" smtClean="0"/>
              <a:t>Provide a lot of possibilities to learn and develop oneself</a:t>
            </a:r>
          </a:p>
          <a:p>
            <a:r>
              <a:rPr lang="en-GB" dirty="0" smtClean="0"/>
              <a:t>Make sure that compensation is on the right level</a:t>
            </a:r>
          </a:p>
          <a:p>
            <a:pPr lvl="1"/>
            <a:r>
              <a:rPr lang="en-GB" dirty="0" smtClean="0"/>
              <a:t>When done, money typically stops mattering that much</a:t>
            </a:r>
          </a:p>
          <a:p>
            <a:r>
              <a:rPr lang="en-GB" dirty="0" smtClean="0"/>
              <a:t>Have supporting organisation in a top-notch shape, too</a:t>
            </a:r>
          </a:p>
        </p:txBody>
      </p:sp>
    </p:spTree>
    <p:extLst>
      <p:ext uri="{BB962C8B-B14F-4D97-AF65-F5344CB8AC3E}">
        <p14:creationId xmlns:p14="http://schemas.microsoft.com/office/powerpoint/2010/main" val="26854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613505"/>
            <a:ext cx="4968552" cy="1959511"/>
          </a:xfrm>
        </p:spPr>
        <p:txBody>
          <a:bodyPr/>
          <a:lstStyle/>
          <a:p>
            <a:r>
              <a:rPr lang="en-GB" dirty="0" smtClean="0"/>
              <a:t>How to Build a </a:t>
            </a:r>
            <a:r>
              <a:rPr lang="en-GB" dirty="0" err="1" smtClean="0"/>
              <a:t>Drupal</a:t>
            </a:r>
            <a:r>
              <a:rPr lang="en-GB" dirty="0" smtClean="0"/>
              <a:t> Organisation?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(As a Customer)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78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 What You Want to Achieve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several levels of experience:</a:t>
            </a:r>
          </a:p>
          <a:p>
            <a:pPr lvl="1"/>
            <a:r>
              <a:rPr lang="en-GB" dirty="0" smtClean="0"/>
              <a:t>Purchasing </a:t>
            </a:r>
            <a:r>
              <a:rPr lang="en-GB" dirty="0" err="1" smtClean="0"/>
              <a:t>Drupal</a:t>
            </a:r>
            <a:r>
              <a:rPr lang="en-GB" dirty="0" smtClean="0"/>
              <a:t> systems</a:t>
            </a:r>
          </a:p>
          <a:p>
            <a:pPr lvl="1"/>
            <a:r>
              <a:rPr lang="en-GB" dirty="0" smtClean="0"/>
              <a:t>Executing </a:t>
            </a:r>
            <a:r>
              <a:rPr lang="en-GB" dirty="0" err="1" smtClean="0"/>
              <a:t>Drupal</a:t>
            </a:r>
            <a:r>
              <a:rPr lang="en-GB" dirty="0" smtClean="0"/>
              <a:t> based projects</a:t>
            </a:r>
          </a:p>
          <a:p>
            <a:pPr lvl="1"/>
            <a:r>
              <a:rPr lang="en-GB" dirty="0" smtClean="0"/>
              <a:t>Maintaining </a:t>
            </a:r>
            <a:r>
              <a:rPr lang="en-GB" dirty="0" err="1" smtClean="0"/>
              <a:t>Drupal</a:t>
            </a:r>
            <a:r>
              <a:rPr lang="en-GB" dirty="0" smtClean="0"/>
              <a:t> systems</a:t>
            </a:r>
          </a:p>
          <a:p>
            <a:pPr lvl="1"/>
            <a:r>
              <a:rPr lang="en-GB" dirty="0" smtClean="0"/>
              <a:t>Developing systems</a:t>
            </a:r>
          </a:p>
          <a:p>
            <a:pPr lvl="2"/>
            <a:r>
              <a:rPr lang="en-GB" dirty="0" smtClean="0"/>
              <a:t>Small-scale development</a:t>
            </a:r>
          </a:p>
          <a:p>
            <a:pPr lvl="2"/>
            <a:r>
              <a:rPr lang="en-GB" dirty="0" smtClean="0"/>
              <a:t>System level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64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Purchasing </a:t>
            </a:r>
            <a:r>
              <a:rPr lang="en-GB" dirty="0" err="1" smtClean="0"/>
              <a:t>Drupal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need to understand (roughly) when to use </a:t>
            </a:r>
            <a:r>
              <a:rPr lang="en-GB" dirty="0" err="1" smtClean="0"/>
              <a:t>Drupal</a:t>
            </a:r>
            <a:r>
              <a:rPr lang="en-GB" dirty="0" smtClean="0"/>
              <a:t> and when to use something else</a:t>
            </a:r>
          </a:p>
          <a:p>
            <a:r>
              <a:rPr lang="en-GB" dirty="0" smtClean="0"/>
              <a:t>You need to know the most suitable </a:t>
            </a:r>
            <a:r>
              <a:rPr lang="en-GB" dirty="0" err="1" smtClean="0"/>
              <a:t>Drupal</a:t>
            </a:r>
            <a:r>
              <a:rPr lang="en-GB" dirty="0" smtClean="0"/>
              <a:t> vendors</a:t>
            </a:r>
          </a:p>
          <a:p>
            <a:pPr lvl="1"/>
            <a:r>
              <a:rPr lang="en-GB" dirty="0" smtClean="0"/>
              <a:t>Typically, there are not that many</a:t>
            </a:r>
          </a:p>
          <a:p>
            <a:pPr lvl="1"/>
            <a:r>
              <a:rPr lang="en-GB" dirty="0" smtClean="0"/>
              <a:t>Consider also going beyond your own country</a:t>
            </a:r>
          </a:p>
          <a:p>
            <a:pPr lvl="1"/>
            <a:r>
              <a:rPr lang="en-GB" dirty="0" smtClean="0"/>
              <a:t>Make sure that your vendor plays well with other stakeholders, such as ad agency or concept studio</a:t>
            </a:r>
          </a:p>
          <a:p>
            <a:r>
              <a:rPr lang="en-GB" dirty="0" smtClean="0"/>
              <a:t>You should know the fair price for the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08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Executing </a:t>
            </a:r>
            <a:r>
              <a:rPr lang="en-GB" dirty="0" err="1" smtClean="0"/>
              <a:t>Drupal</a:t>
            </a:r>
            <a:r>
              <a:rPr lang="en-GB" dirty="0" smtClean="0"/>
              <a:t> Based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Understanding what is easy, what is hard, and what is downright impossible with </a:t>
            </a:r>
            <a:r>
              <a:rPr lang="en-GB" dirty="0" smtClean="0"/>
              <a:t>Drupal</a:t>
            </a:r>
          </a:p>
          <a:p>
            <a:pPr lvl="1"/>
            <a:r>
              <a:rPr lang="en-GB" dirty="0" smtClean="0"/>
              <a:t>Don’t pay high fees for low-hanging fruits</a:t>
            </a:r>
            <a:endParaRPr lang="en-GB" dirty="0" smtClean="0"/>
          </a:p>
          <a:p>
            <a:r>
              <a:rPr lang="en-GB" dirty="0" smtClean="0"/>
              <a:t>Understanding how to test and verify Drupal based sites</a:t>
            </a:r>
          </a:p>
          <a:p>
            <a:pPr lvl="1"/>
            <a:r>
              <a:rPr lang="en-GB" dirty="0" smtClean="0"/>
              <a:t>External QA companies do not provide Drupal related consulting, yet</a:t>
            </a:r>
          </a:p>
          <a:p>
            <a:r>
              <a:rPr lang="en-GB" dirty="0" smtClean="0"/>
              <a:t>Possibility to have the project results audited, if doubting the quality or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5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Maintaining </a:t>
            </a:r>
            <a:r>
              <a:rPr lang="en-GB" dirty="0" err="1" smtClean="0"/>
              <a:t>Drupal</a:t>
            </a:r>
            <a:r>
              <a:rPr lang="en-GB" dirty="0" smtClean="0"/>
              <a:t>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Basic understanding of the </a:t>
            </a:r>
            <a:r>
              <a:rPr lang="en-GB" dirty="0" err="1" smtClean="0"/>
              <a:t>Drupal</a:t>
            </a:r>
            <a:r>
              <a:rPr lang="en-GB" dirty="0" smtClean="0"/>
              <a:t> way of working</a:t>
            </a:r>
          </a:p>
          <a:p>
            <a:r>
              <a:rPr lang="en-GB" dirty="0" smtClean="0"/>
              <a:t>Good knowledge of </a:t>
            </a:r>
            <a:r>
              <a:rPr lang="en-GB" dirty="0" err="1" smtClean="0"/>
              <a:t>Drupal</a:t>
            </a:r>
            <a:r>
              <a:rPr lang="en-GB" dirty="0" smtClean="0"/>
              <a:t> admin interface</a:t>
            </a:r>
          </a:p>
          <a:p>
            <a:pPr lvl="1"/>
            <a:r>
              <a:rPr lang="en-GB" dirty="0" smtClean="0"/>
              <a:t>Including the most important modules in your system</a:t>
            </a:r>
          </a:p>
          <a:p>
            <a:pPr lvl="1"/>
            <a:r>
              <a:rPr lang="en-GB" dirty="0" smtClean="0"/>
              <a:t>Get trained, if needed</a:t>
            </a:r>
          </a:p>
          <a:p>
            <a:r>
              <a:rPr lang="en-GB" dirty="0" smtClean="0"/>
              <a:t>Basic troubleshooting skills</a:t>
            </a:r>
          </a:p>
          <a:p>
            <a:pPr lvl="1"/>
            <a:r>
              <a:rPr lang="en-GB" dirty="0" smtClean="0"/>
              <a:t>Including also LAMP stack</a:t>
            </a:r>
          </a:p>
          <a:p>
            <a:r>
              <a:rPr lang="en-GB" dirty="0" smtClean="0"/>
              <a:t>Understanding of </a:t>
            </a:r>
            <a:r>
              <a:rPr lang="en-GB" dirty="0" err="1" smtClean="0"/>
              <a:t>Drupal’s</a:t>
            </a:r>
            <a:r>
              <a:rPr lang="en-GB" dirty="0" smtClean="0"/>
              <a:t> and other systems’ log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18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Small-Scale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LAMP skills</a:t>
            </a:r>
          </a:p>
          <a:p>
            <a:r>
              <a:rPr lang="en-GB" dirty="0" smtClean="0"/>
              <a:t>Good understanding of </a:t>
            </a:r>
            <a:r>
              <a:rPr lang="en-GB" dirty="0" err="1" smtClean="0"/>
              <a:t>Drupal</a:t>
            </a:r>
            <a:r>
              <a:rPr lang="en-GB" dirty="0" smtClean="0"/>
              <a:t> workflow</a:t>
            </a:r>
          </a:p>
          <a:p>
            <a:pPr lvl="1"/>
            <a:r>
              <a:rPr lang="en-GB" dirty="0" smtClean="0"/>
              <a:t>Including module system and hooks</a:t>
            </a:r>
          </a:p>
          <a:p>
            <a:r>
              <a:rPr lang="en-GB" dirty="0" smtClean="0"/>
              <a:t>Familiarity with community modules</a:t>
            </a:r>
          </a:p>
          <a:p>
            <a:r>
              <a:rPr lang="en-GB" dirty="0" smtClean="0"/>
              <a:t>Knowledge of Drupal templates and HTML coding in general</a:t>
            </a:r>
          </a:p>
          <a:p>
            <a:r>
              <a:rPr lang="en-GB" dirty="0" smtClean="0"/>
              <a:t>Ability to read code</a:t>
            </a:r>
          </a:p>
          <a:p>
            <a:r>
              <a:rPr lang="en-GB" dirty="0" smtClean="0"/>
              <a:t>Quality assurance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6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same rules apply here as working with </a:t>
            </a:r>
            <a:r>
              <a:rPr lang="en-GB" dirty="0" err="1" smtClean="0"/>
              <a:t>Drupal</a:t>
            </a:r>
            <a:r>
              <a:rPr lang="en-GB" dirty="0" smtClean="0"/>
              <a:t> vendors</a:t>
            </a:r>
          </a:p>
          <a:p>
            <a:pPr lvl="1"/>
            <a:r>
              <a:rPr lang="en-GB" dirty="0" smtClean="0"/>
              <a:t>In practice, you need to master all basic items and all advanced items that are relevant to your service</a:t>
            </a:r>
          </a:p>
          <a:p>
            <a:r>
              <a:rPr lang="en-GB" dirty="0" smtClean="0"/>
              <a:t>You can also have a hybrid model that you hire a few external Drupal developers to help you with your soft points</a:t>
            </a:r>
          </a:p>
          <a:p>
            <a:pPr lvl="1"/>
            <a:r>
              <a:rPr lang="en-GB" dirty="0" smtClean="0"/>
              <a:t>Make sure that you learn their tools of trade, too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6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Executing </a:t>
            </a:r>
            <a:r>
              <a:rPr lang="en-GB" dirty="0" err="1" smtClean="0"/>
              <a:t>Drupal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(As a Customer)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67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Drupal</a:t>
            </a:r>
            <a:r>
              <a:rPr lang="en-GB" dirty="0" smtClean="0"/>
              <a:t>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Drupal</a:t>
            </a:r>
            <a:r>
              <a:rPr lang="en-GB" dirty="0" smtClean="0"/>
              <a:t> projects are as any other midscale / large CMS project that is using an open source platform</a:t>
            </a:r>
          </a:p>
          <a:p>
            <a:pPr lvl="1"/>
            <a:r>
              <a:rPr lang="en-GB" dirty="0" smtClean="0"/>
              <a:t>No support from system vendor, but a vibrant community and a lot of players eager to help you</a:t>
            </a:r>
          </a:p>
          <a:p>
            <a:r>
              <a:rPr lang="en-GB" dirty="0" smtClean="0"/>
              <a:t>The system is complex, so have at least one senior </a:t>
            </a:r>
            <a:r>
              <a:rPr lang="en-GB" dirty="0" err="1" smtClean="0"/>
              <a:t>Drupal</a:t>
            </a:r>
            <a:r>
              <a:rPr lang="en-GB" dirty="0" smtClean="0"/>
              <a:t> expert in the project team</a:t>
            </a:r>
          </a:p>
          <a:p>
            <a:pPr lvl="1"/>
            <a:r>
              <a:rPr lang="en-GB" dirty="0" smtClean="0"/>
              <a:t>For example, the sheer number of available modules require good knowledge of the community</a:t>
            </a:r>
          </a:p>
          <a:p>
            <a:r>
              <a:rPr lang="en-GB" dirty="0" smtClean="0"/>
              <a:t>Try to use as much third party code as feasible</a:t>
            </a:r>
          </a:p>
        </p:txBody>
      </p:sp>
    </p:spTree>
    <p:extLst>
      <p:ext uri="{BB962C8B-B14F-4D97-AF65-F5344CB8AC3E}">
        <p14:creationId xmlns:p14="http://schemas.microsoft.com/office/powerpoint/2010/main" val="191231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/>
              <a:t>Exove is one of the leading Nordic </a:t>
            </a:r>
            <a:r>
              <a:rPr lang="en-US" sz="3600" b="1" dirty="0" smtClean="0"/>
              <a:t>and Baltic companies </a:t>
            </a:r>
            <a:r>
              <a:rPr lang="en-US" sz="3600" b="1" dirty="0" err="1"/>
              <a:t>specialising</a:t>
            </a:r>
            <a:r>
              <a:rPr lang="en-US" sz="3600" b="1" dirty="0"/>
              <a:t> in open source web services design and development.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4114" y="116633"/>
            <a:ext cx="8474349" cy="137259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87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Multivendor Projects with </a:t>
            </a:r>
            <a:r>
              <a:rPr lang="en-GB" dirty="0" err="1" smtClean="0"/>
              <a:t>Drupal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Typical multivendor setting is as follows:</a:t>
            </a:r>
          </a:p>
          <a:p>
            <a:pPr lvl="1"/>
            <a:r>
              <a:rPr lang="en-GB" dirty="0" smtClean="0"/>
              <a:t>One company takes care of technology (i.e. </a:t>
            </a:r>
            <a:r>
              <a:rPr lang="en-GB" dirty="0" err="1" smtClean="0"/>
              <a:t>Drupal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Other company takes care of concept, visuals, and HTML</a:t>
            </a:r>
          </a:p>
          <a:p>
            <a:pPr lvl="1"/>
            <a:r>
              <a:rPr lang="en-GB" dirty="0" smtClean="0"/>
              <a:t>You, as a customer, act as a middleman and project manager</a:t>
            </a:r>
          </a:p>
          <a:p>
            <a:r>
              <a:rPr lang="en-GB" dirty="0" smtClean="0"/>
              <a:t>Sometimes there are more stakeholders:</a:t>
            </a:r>
          </a:p>
          <a:p>
            <a:pPr lvl="1"/>
            <a:r>
              <a:rPr lang="en-GB" dirty="0" smtClean="0"/>
              <a:t>Vendor of previous CMS providing support</a:t>
            </a:r>
          </a:p>
          <a:p>
            <a:pPr lvl="1"/>
            <a:r>
              <a:rPr lang="en-GB" dirty="0" smtClean="0"/>
              <a:t>Integration point owners</a:t>
            </a:r>
          </a:p>
          <a:p>
            <a:r>
              <a:rPr lang="en-GB" dirty="0" smtClean="0"/>
              <a:t>Communication, clear responsibilities, and willingness to help are required for success</a:t>
            </a:r>
          </a:p>
          <a:p>
            <a:pPr lvl="1"/>
            <a:r>
              <a:rPr lang="en-GB" dirty="0" smtClean="0"/>
              <a:t>Stop turf wars immediately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88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to Success with Drupal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working system is the most critical result of the project</a:t>
            </a:r>
          </a:p>
          <a:p>
            <a:pPr lvl="1"/>
            <a:r>
              <a:rPr lang="en-GB" dirty="0" smtClean="0"/>
              <a:t>Keep the implementation vendor up to date in all decisions</a:t>
            </a:r>
          </a:p>
          <a:p>
            <a:pPr lvl="1"/>
            <a:r>
              <a:rPr lang="en-GB" dirty="0" smtClean="0"/>
              <a:t>Let them train others in the peculiarities of </a:t>
            </a:r>
            <a:r>
              <a:rPr lang="en-GB" dirty="0" err="1" smtClean="0"/>
              <a:t>Drupal</a:t>
            </a:r>
            <a:r>
              <a:rPr lang="en-GB" dirty="0" smtClean="0"/>
              <a:t> (and be responsible for the results, too)</a:t>
            </a:r>
          </a:p>
          <a:p>
            <a:pPr lvl="1"/>
            <a:r>
              <a:rPr lang="en-GB" dirty="0" smtClean="0"/>
              <a:t>HTML coding and </a:t>
            </a:r>
            <a:r>
              <a:rPr lang="en-GB" dirty="0" err="1" smtClean="0"/>
              <a:t>Drupal</a:t>
            </a:r>
            <a:r>
              <a:rPr lang="en-GB" dirty="0" smtClean="0"/>
              <a:t> templates should be done by the same company, typically </a:t>
            </a:r>
            <a:r>
              <a:rPr lang="en-GB" dirty="0" err="1" smtClean="0"/>
              <a:t>Drupal</a:t>
            </a:r>
            <a:r>
              <a:rPr lang="en-GB" dirty="0" smtClean="0"/>
              <a:t> implementation vendor</a:t>
            </a:r>
          </a:p>
          <a:p>
            <a:r>
              <a:rPr lang="en-GB" dirty="0" smtClean="0"/>
              <a:t>Budget enough time for integrations and migration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02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Wrap-Up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4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Successful with </a:t>
            </a:r>
            <a:r>
              <a:rPr lang="en-GB" dirty="0" err="1" smtClean="0"/>
              <a:t>Drupal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Make sure that you know where you are going</a:t>
            </a:r>
          </a:p>
          <a:p>
            <a:pPr lvl="1"/>
            <a:r>
              <a:rPr lang="en-GB" dirty="0" smtClean="0"/>
              <a:t>Have a rough plan how to get there and understand what is needed from you</a:t>
            </a:r>
          </a:p>
          <a:p>
            <a:r>
              <a:rPr lang="en-GB" dirty="0" smtClean="0"/>
              <a:t>Hire right kind of people and let them learn and master </a:t>
            </a:r>
            <a:r>
              <a:rPr lang="en-GB" dirty="0" err="1" smtClean="0"/>
              <a:t>Drupal</a:t>
            </a:r>
            <a:endParaRPr lang="en-GB" dirty="0" smtClean="0"/>
          </a:p>
          <a:p>
            <a:pPr lvl="1"/>
            <a:r>
              <a:rPr lang="en-GB" dirty="0" smtClean="0"/>
              <a:t>Provide challenges, ways to develop oneself, and enough responsibility with equal amount of power</a:t>
            </a:r>
          </a:p>
          <a:p>
            <a:pPr lvl="1"/>
            <a:r>
              <a:rPr lang="en-GB" dirty="0" smtClean="0"/>
              <a:t>Don’t stand on their way</a:t>
            </a:r>
          </a:p>
          <a:p>
            <a:r>
              <a:rPr lang="en-GB" dirty="0" smtClean="0"/>
              <a:t>Keep a good handle on project execution</a:t>
            </a:r>
          </a:p>
          <a:p>
            <a:r>
              <a:rPr lang="en-GB" dirty="0" smtClean="0"/>
              <a:t>Customers, understand enough to be able to push the vendors and demand proper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16151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 Comments?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7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2864238" y="1968785"/>
            <a:ext cx="3415523" cy="3415523"/>
          </a:xfrm>
          <a:prstGeom prst="donu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rot="18036404">
            <a:off x="5401786" y="3697889"/>
            <a:ext cx="641085" cy="1044047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10800000">
            <a:off x="4213844" y="1897583"/>
            <a:ext cx="641085" cy="1044046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3637159">
            <a:off x="3167382" y="3791245"/>
            <a:ext cx="641085" cy="1044047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525995"/>
            <a:ext cx="236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Understanding your business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8108" y="5578772"/>
            <a:ext cx="236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Our expertise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689" y="2525995"/>
            <a:ext cx="236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Power of open source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82718" y="4121726"/>
            <a:ext cx="3397827" cy="2149611"/>
            <a:chOff x="2582718" y="4121726"/>
            <a:chExt cx="3397827" cy="2149611"/>
          </a:xfrm>
        </p:grpSpPr>
        <p:sp>
          <p:nvSpPr>
            <p:cNvPr id="13" name="Rectangle 12"/>
            <p:cNvSpPr/>
            <p:nvPr/>
          </p:nvSpPr>
          <p:spPr>
            <a:xfrm>
              <a:off x="3613727" y="4121726"/>
              <a:ext cx="2366818" cy="2149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82718" y="4389581"/>
              <a:ext cx="2366818" cy="15009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02151" y="1866824"/>
            <a:ext cx="4122304" cy="2616523"/>
            <a:chOff x="4502151" y="1866824"/>
            <a:chExt cx="4122304" cy="2616523"/>
          </a:xfrm>
        </p:grpSpPr>
        <p:sp>
          <p:nvSpPr>
            <p:cNvPr id="15" name="Rectangle 14"/>
            <p:cNvSpPr/>
            <p:nvPr/>
          </p:nvSpPr>
          <p:spPr>
            <a:xfrm>
              <a:off x="4502151" y="1866824"/>
              <a:ext cx="4122304" cy="21394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0325535">
              <a:off x="5796906" y="3777844"/>
              <a:ext cx="655783" cy="705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154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2864238" y="1968785"/>
            <a:ext cx="3415523" cy="3415523"/>
          </a:xfrm>
          <a:prstGeom prst="donu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rot="18036404">
            <a:off x="5401786" y="3697889"/>
            <a:ext cx="641085" cy="1044047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10800000">
            <a:off x="4213844" y="1897583"/>
            <a:ext cx="641085" cy="1044046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3637159">
            <a:off x="3167382" y="3791245"/>
            <a:ext cx="641085" cy="1044047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525995"/>
            <a:ext cx="236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Understanding your business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8108" y="5578772"/>
            <a:ext cx="236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Our expertise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689" y="2525995"/>
            <a:ext cx="236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Power of open source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02151" y="1866824"/>
            <a:ext cx="4122304" cy="2616523"/>
            <a:chOff x="4502151" y="1866824"/>
            <a:chExt cx="4122304" cy="2616523"/>
          </a:xfrm>
        </p:grpSpPr>
        <p:sp>
          <p:nvSpPr>
            <p:cNvPr id="15" name="Rectangle 14"/>
            <p:cNvSpPr/>
            <p:nvPr/>
          </p:nvSpPr>
          <p:spPr>
            <a:xfrm>
              <a:off x="4502151" y="1866824"/>
              <a:ext cx="4122304" cy="21394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0325535">
              <a:off x="5796906" y="3777844"/>
              <a:ext cx="655783" cy="7055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53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2864238" y="1968785"/>
            <a:ext cx="3415523" cy="3415523"/>
          </a:xfrm>
          <a:prstGeom prst="donu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rot="18036404">
            <a:off x="5401786" y="3697889"/>
            <a:ext cx="641085" cy="1044047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10800000">
            <a:off x="4213844" y="1897583"/>
            <a:ext cx="641085" cy="1044046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3637159">
            <a:off x="3167382" y="3791245"/>
            <a:ext cx="641085" cy="1044047"/>
          </a:xfrm>
          <a:prstGeom prst="chevr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525995"/>
            <a:ext cx="236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Understanding your business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8108" y="5578772"/>
            <a:ext cx="236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Our expertise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689" y="2525995"/>
            <a:ext cx="236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Power of open source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6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2864238" y="1968785"/>
            <a:ext cx="3415523" cy="3415523"/>
          </a:xfrm>
          <a:prstGeom prst="donut">
            <a:avLst>
              <a:gd name="adj" fmla="val 49231"/>
            </a:avLst>
          </a:prstGeom>
          <a:solidFill>
            <a:srgbClr val="C326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4126" y="2741363"/>
            <a:ext cx="2611298" cy="1934839"/>
          </a:xfrm>
          <a:prstGeom prst="rect">
            <a:avLst/>
          </a:prstGeom>
          <a:solidFill>
            <a:srgbClr val="C326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ts val="36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Beautiful, functional &amp; business-driven services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xove-201106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>
          <a:solidFill>
            <a:srgbClr val="FFFFFF"/>
          </a:solidFill>
        </a:ln>
        <a:effectLst/>
      </a:spPr>
      <a:bodyPr rtlCol="0" anchor="t" anchorCtr="0">
        <a:normAutofit/>
      </a:bodyPr>
      <a:lstStyle>
        <a:defPPr>
          <a:spcBef>
            <a:spcPts val="480"/>
          </a:spcBef>
          <a:defRPr sz="2000" spc="-15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Aft>
            <a:spcPts val="480"/>
          </a:spcAft>
          <a:defRPr sz="2000" spc="-150" dirty="0" err="1" smtClean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exove-201106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exove-20110607.potx</Template>
  <TotalTime>19521</TotalTime>
  <Words>1580</Words>
  <Application>Microsoft Macintosh PowerPoint</Application>
  <PresentationFormat>On-screen Show (4:3)</PresentationFormat>
  <Paragraphs>275</Paragraphs>
  <Slides>44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exove-20110607</vt:lpstr>
      <vt:lpstr>1_exove-20110607</vt:lpstr>
      <vt:lpstr>Growing and Managing Drupal Organisations</vt:lpstr>
      <vt:lpstr>Growing and Managing Drupal Organisations</vt:lpstr>
      <vt:lpstr>PowerPoint Presentation</vt:lpstr>
      <vt:lpstr>PowerPoint Presentation</vt:lpstr>
      <vt:lpstr>Our Approach</vt:lpstr>
      <vt:lpstr>Our Approach</vt:lpstr>
      <vt:lpstr>Our Approach</vt:lpstr>
      <vt:lpstr>Results</vt:lpstr>
      <vt:lpstr>PowerPoint Presentation</vt:lpstr>
      <vt:lpstr>PowerPoint Presentation</vt:lpstr>
      <vt:lpstr>How to Build a Drupal Organisation?</vt:lpstr>
      <vt:lpstr>PowerPoint Presentation</vt:lpstr>
      <vt:lpstr>Web Site Value Chain</vt:lpstr>
      <vt:lpstr>Drupal Implementation</vt:lpstr>
      <vt:lpstr>Drupal Design</vt:lpstr>
      <vt:lpstr>Drupal Consulting</vt:lpstr>
      <vt:lpstr>Drupal Auditing</vt:lpstr>
      <vt:lpstr>Typical Roles in Such Projects</vt:lpstr>
      <vt:lpstr>Hiring (Good) People</vt:lpstr>
      <vt:lpstr>Hiring Right People</vt:lpstr>
      <vt:lpstr>What Kind of People to Hire?</vt:lpstr>
      <vt:lpstr>Back-end / PHP</vt:lpstr>
      <vt:lpstr>Front-end / HTML + JS</vt:lpstr>
      <vt:lpstr>What Kind of People to Hire?</vt:lpstr>
      <vt:lpstr>Who Should Be Avoided?</vt:lpstr>
      <vt:lpstr>Growing the Experience</vt:lpstr>
      <vt:lpstr>How to Grow the Experience?</vt:lpstr>
      <vt:lpstr>Minimise Hassle</vt:lpstr>
      <vt:lpstr>Working Methodologies</vt:lpstr>
      <vt:lpstr>Keeping the Talent</vt:lpstr>
      <vt:lpstr>How to Build a Drupal Organisation?</vt:lpstr>
      <vt:lpstr>Know What You Want to Achieve</vt:lpstr>
      <vt:lpstr>Purchasing Drupal Projects</vt:lpstr>
      <vt:lpstr>Executing Drupal Based Projects</vt:lpstr>
      <vt:lpstr>Maintaining Drupal Systems</vt:lpstr>
      <vt:lpstr>Small-Scale Development</vt:lpstr>
      <vt:lpstr>System Development</vt:lpstr>
      <vt:lpstr>Executing Drupal Projects</vt:lpstr>
      <vt:lpstr>Drupal Projects</vt:lpstr>
      <vt:lpstr>Multivendor Projects with Drupal</vt:lpstr>
      <vt:lpstr>Key to Success with Drupal</vt:lpstr>
      <vt:lpstr>Wrap-Up</vt:lpstr>
      <vt:lpstr>To be Successful with Drupal</vt:lpstr>
      <vt:lpstr>Questions? Comments?</vt:lpstr>
    </vt:vector>
  </TitlesOfParts>
  <Company>Enholm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Kukka-Maria Kiuru</dc:creator>
  <cp:lastModifiedBy>Janne Kalliola</cp:lastModifiedBy>
  <cp:revision>117</cp:revision>
  <dcterms:created xsi:type="dcterms:W3CDTF">2011-06-07T05:45:43Z</dcterms:created>
  <dcterms:modified xsi:type="dcterms:W3CDTF">2012-03-15T11:42:53Z</dcterms:modified>
</cp:coreProperties>
</file>